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</p:sldIdLst>
  <p:sldSz cy="32918400" cx="438912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9551">
          <p15:clr>
            <a:srgbClr val="A4A3A4"/>
          </p15:clr>
        </p15:guide>
        <p15:guide id="2" orient="horz" pos="10368">
          <p15:clr>
            <a:srgbClr val="A4A3A4"/>
          </p15:clr>
        </p15:guide>
        <p15:guide id="3" pos="21376">
          <p15:clr>
            <a:srgbClr val="A4A3A4"/>
          </p15:clr>
        </p15:guide>
        <p15:guide id="4" pos="6187">
          <p15:clr>
            <a:srgbClr val="A4A3A4"/>
          </p15:clr>
        </p15:guide>
        <p15:guide id="5" pos="26410">
          <p15:clr>
            <a:srgbClr val="A4A3A4"/>
          </p15:clr>
        </p15:guide>
        <p15:guide id="6" pos="1217">
          <p15:clr>
            <a:srgbClr val="A4A3A4"/>
          </p15:clr>
        </p15:guide>
        <p15:guide id="7" pos="19873">
          <p15:clr>
            <a:srgbClr val="A4A3A4"/>
          </p15:clr>
        </p15:guide>
        <p15:guide id="8" pos="7751">
          <p15:clr>
            <a:srgbClr val="A4A3A4"/>
          </p15:clr>
        </p15:guide>
      </p15:sldGuideLst>
    </p:ext>
    <p:ext uri="GoogleSlidesCustomDataVersion2">
      <go:slidesCustomData xmlns:go="http://customooxmlschemas.google.com/" r:id="rId7" roundtripDataSignature="AMtx7mgDmE4kmiqyjfSc1KdDGfSI3F8N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9551" orient="horz"/>
        <p:guide pos="10368" orient="horz"/>
        <p:guide pos="21376"/>
        <p:guide pos="6187"/>
        <p:guide pos="26410"/>
        <p:guide pos="1217"/>
        <p:guide pos="19873"/>
        <p:guide pos="775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customschemas.google.com/relationships/presentationmetadata" Target="meta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>
            <p:ph idx="2" type="pic"/>
          </p:nvPr>
        </p:nvSpPr>
        <p:spPr>
          <a:xfrm>
            <a:off x="12304713" y="9976466"/>
            <a:ext cx="19243675" cy="12045642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3"/>
          <p:cNvSpPr/>
          <p:nvPr>
            <p:ph idx="3" type="pic"/>
          </p:nvPr>
        </p:nvSpPr>
        <p:spPr>
          <a:xfrm>
            <a:off x="33934400" y="22022108"/>
            <a:ext cx="7994507" cy="910113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32758" y="1731788"/>
            <a:ext cx="42425683" cy="30491668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32804491" y="1731788"/>
            <a:ext cx="10353950" cy="3049166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9988062" y="720448"/>
            <a:ext cx="33170379" cy="1828799"/>
          </a:xfrm>
          <a:prstGeom prst="rect">
            <a:avLst/>
          </a:prstGeom>
          <a:solidFill>
            <a:srgbClr val="F3BF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12280010" y="758646"/>
            <a:ext cx="30878431" cy="1790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Impact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Electrical Engineering and Computer Science</a:t>
            </a:r>
            <a:endParaRPr b="0" i="0" sz="54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732758" y="1731788"/>
            <a:ext cx="10353950" cy="30491668"/>
          </a:xfrm>
          <a:prstGeom prst="rect">
            <a:avLst/>
          </a:prstGeom>
          <a:solidFill>
            <a:srgbClr val="E0552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OSU_horizontal_2C_W_over_B.eps" id="15" name="Google Shape;15;p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400021" y="28559364"/>
            <a:ext cx="7046627" cy="224721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2"/>
          <p:cNvCxnSpPr/>
          <p:nvPr/>
        </p:nvCxnSpPr>
        <p:spPr>
          <a:xfrm rot="10800000">
            <a:off x="11086708" y="-1930400"/>
            <a:ext cx="0" cy="1676402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7" name="Google Shape;17;p2"/>
          <p:cNvSpPr txBox="1"/>
          <p:nvPr/>
        </p:nvSpPr>
        <p:spPr>
          <a:xfrm>
            <a:off x="9486509" y="-3200400"/>
            <a:ext cx="3200400" cy="11683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b="0" i="0" lang="en-US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FOLD</a:t>
            </a:r>
            <a:endParaRPr b="0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" name="Google Shape;18;p2"/>
          <p:cNvCxnSpPr/>
          <p:nvPr/>
        </p:nvCxnSpPr>
        <p:spPr>
          <a:xfrm rot="10800000">
            <a:off x="32804490" y="-1930400"/>
            <a:ext cx="0" cy="1676402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9" name="Google Shape;19;p2"/>
          <p:cNvSpPr txBox="1"/>
          <p:nvPr/>
        </p:nvSpPr>
        <p:spPr>
          <a:xfrm>
            <a:off x="31204291" y="-3200400"/>
            <a:ext cx="3200400" cy="11683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b="0" i="0" lang="en-US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FOLD</a:t>
            </a:r>
            <a:endParaRPr b="0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" name="Google Shape;20;p2"/>
          <p:cNvCxnSpPr/>
          <p:nvPr/>
        </p:nvCxnSpPr>
        <p:spPr>
          <a:xfrm rot="10800000">
            <a:off x="11048216" y="33172400"/>
            <a:ext cx="0" cy="1676402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21" name="Google Shape;21;p2"/>
          <p:cNvSpPr txBox="1"/>
          <p:nvPr/>
        </p:nvSpPr>
        <p:spPr>
          <a:xfrm>
            <a:off x="9446648" y="34899602"/>
            <a:ext cx="3200400" cy="11683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b="0" i="0" lang="en-US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FOLD</a:t>
            </a:r>
            <a:endParaRPr b="0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22;p2"/>
          <p:cNvCxnSpPr/>
          <p:nvPr/>
        </p:nvCxnSpPr>
        <p:spPr>
          <a:xfrm rot="10800000">
            <a:off x="32805859" y="33172400"/>
            <a:ext cx="0" cy="1676402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23" name="Google Shape;23;p2"/>
          <p:cNvSpPr txBox="1"/>
          <p:nvPr/>
        </p:nvSpPr>
        <p:spPr>
          <a:xfrm>
            <a:off x="31204291" y="34899602"/>
            <a:ext cx="3200400" cy="116839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b="0" i="0" lang="en-US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FOLD</a:t>
            </a:r>
            <a:endParaRPr b="0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" name="Google Shape;24;p2"/>
          <p:cNvCxnSpPr/>
          <p:nvPr/>
        </p:nvCxnSpPr>
        <p:spPr>
          <a:xfrm>
            <a:off x="-1092201" y="25473947"/>
            <a:ext cx="0" cy="1676402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25" name="Google Shape;25;p2"/>
          <p:cNvSpPr txBox="1"/>
          <p:nvPr/>
        </p:nvSpPr>
        <p:spPr>
          <a:xfrm>
            <a:off x="-6807200" y="25041022"/>
            <a:ext cx="4876798" cy="2542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b="0" i="0" lang="en-US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TEXT 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b="0" i="0" lang="en-US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ORANGE BOX BELOW THIS LINE</a:t>
            </a:r>
            <a:endParaRPr b="0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732759" y="720448"/>
            <a:ext cx="10353950" cy="1828799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1920240" y="758646"/>
            <a:ext cx="11897360" cy="1790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Impact"/>
              <a:buNone/>
            </a:pPr>
            <a:r>
              <a:rPr b="0" i="0" lang="en-US" sz="54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COLLEGE OF ENGINEERING</a:t>
            </a:r>
            <a:endParaRPr b="0" i="0" sz="54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11" Type="http://schemas.openxmlformats.org/officeDocument/2006/relationships/image" Target="../media/image1.png"/><Relationship Id="rId10" Type="http://schemas.openxmlformats.org/officeDocument/2006/relationships/image" Target="../media/image8.png"/><Relationship Id="rId9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"/>
          <p:cNvSpPr txBox="1"/>
          <p:nvPr/>
        </p:nvSpPr>
        <p:spPr>
          <a:xfrm>
            <a:off x="12269052" y="19521821"/>
            <a:ext cx="94182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05529"/>
              </a:buClr>
              <a:buSzPts val="4800"/>
              <a:buFont typeface="Arial"/>
              <a:buNone/>
            </a:pPr>
            <a:r>
              <a:rPr lang="en-US" sz="4800">
                <a:solidFill>
                  <a:srgbClr val="E05529"/>
                </a:solidFill>
              </a:rPr>
              <a:t>BREAKING DOWN TASKS</a:t>
            </a:r>
            <a:endParaRPr b="0" i="0" sz="4800" u="none" cap="none" strike="noStrike">
              <a:solidFill>
                <a:srgbClr val="E055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"/>
          <p:cNvSpPr txBox="1"/>
          <p:nvPr/>
        </p:nvSpPr>
        <p:spPr>
          <a:xfrm>
            <a:off x="12269052" y="20487742"/>
            <a:ext cx="9418200" cy="7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Task-delineation </a:t>
            </a:r>
            <a:r>
              <a:rPr lang="en-US" sz="2800">
                <a:solidFill>
                  <a:schemeClr val="dk1"/>
                </a:solidFill>
              </a:rPr>
              <a:t>is the process of breaking down a larger project or assignment into smaller, clearly defined tasks. This ensures that responsibilities are clear, deadlines are more manageable, and work progresses in a more organized and efficient way.</a:t>
            </a:r>
            <a:endParaRPr/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800">
                <a:solidFill>
                  <a:schemeClr val="dk1"/>
                </a:solidFill>
              </a:rPr>
              <a:t>Outcomes from Task-Delineation</a:t>
            </a:r>
            <a:endParaRPr b="1"/>
          </a:p>
          <a:p>
            <a:pPr indent="-457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Instructors can organize tasks in a structured sequence or hierarchy to guide students through complex assignments.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Each assignment provides student a clear breakdown of tasks, including descriptions, goals, and instructions for each step.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37" name="Google Shape;37;p1"/>
          <p:cNvSpPr txBox="1"/>
          <p:nvPr/>
        </p:nvSpPr>
        <p:spPr>
          <a:xfrm>
            <a:off x="22440941" y="19521294"/>
            <a:ext cx="94182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05529"/>
              </a:buClr>
              <a:buSzPts val="4800"/>
              <a:buFont typeface="Arial"/>
              <a:buNone/>
            </a:pPr>
            <a:r>
              <a:rPr lang="en-US" sz="4800">
                <a:solidFill>
                  <a:srgbClr val="E05529"/>
                </a:solidFill>
              </a:rPr>
              <a:t>METACOGNITIVE AI CHATBOTS</a:t>
            </a:r>
            <a:endParaRPr b="0" i="0" sz="4800" u="none" cap="none" strike="noStrike">
              <a:solidFill>
                <a:srgbClr val="E055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"/>
          <p:cNvSpPr txBox="1"/>
          <p:nvPr/>
        </p:nvSpPr>
        <p:spPr>
          <a:xfrm>
            <a:off x="22440941" y="20487742"/>
            <a:ext cx="9418200" cy="80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1" lang="en-US" sz="2800">
                <a:solidFill>
                  <a:schemeClr val="dk1"/>
                </a:solidFill>
              </a:rPr>
              <a:t>Artificial intelligence chatbots</a:t>
            </a:r>
            <a:r>
              <a:rPr lang="en-US" sz="2800">
                <a:solidFill>
                  <a:schemeClr val="dk1"/>
                </a:solidFill>
              </a:rPr>
              <a:t> can support student learning by providing instant answers to questions, explaining complex topics in simpler terms, and offering personalized feedback.</a:t>
            </a:r>
            <a:endParaRPr sz="28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</a:rPr>
              <a:t>Outcomes from AI-Integration</a:t>
            </a:r>
            <a:endParaRPr b="1" sz="28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Instructors can efficiently view student progress summaries to assess their assignments.</a:t>
            </a:r>
            <a:br>
              <a:rPr lang="en-US" sz="2800">
                <a:solidFill>
                  <a:schemeClr val="dk1"/>
                </a:solidFill>
              </a:rPr>
            </a:br>
            <a:endParaRPr sz="28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Students can ask questions about tasks and receive relevant, context-sensitive feedback from the AI chatbot.</a:t>
            </a:r>
            <a:br>
              <a:rPr lang="en-US" sz="2800">
                <a:solidFill>
                  <a:schemeClr val="dk1"/>
                </a:solidFill>
              </a:rPr>
            </a:br>
            <a:endParaRPr sz="28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Guided learning is appropriately provided to students to help them through complex setups for assignments.</a:t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"/>
          <p:cNvSpPr txBox="1"/>
          <p:nvPr/>
        </p:nvSpPr>
        <p:spPr>
          <a:xfrm>
            <a:off x="1931989" y="5503233"/>
            <a:ext cx="81588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</a:pPr>
            <a:r>
              <a:rPr lang="en-US" sz="4800">
                <a:solidFill>
                  <a:srgbClr val="FFFFFF"/>
                </a:solidFill>
              </a:rPr>
              <a:t>EDUCATION PLATFORMS LACK ORGANIZATION AND POSITIVE USES OF AI</a:t>
            </a:r>
            <a:endParaRPr b="0" i="0" sz="4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"/>
          <p:cNvSpPr txBox="1"/>
          <p:nvPr/>
        </p:nvSpPr>
        <p:spPr>
          <a:xfrm>
            <a:off x="1964425" y="7957125"/>
            <a:ext cx="8126400" cy="18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What’s the Problem?</a:t>
            </a:r>
            <a:endParaRPr b="1"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Our Lack of Organized Assignments</a:t>
            </a:r>
            <a:endParaRPr b="1"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Current Learning Management Systems platforms such as Canvas are limited in their ability to effectively support complex learning experiences, and clear assignment structures and organization. 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Unregulated Usage of AI in Education</a:t>
            </a:r>
            <a:endParaRPr b="1"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There has been limited exploration into the productive integration of AI Language models such as ChatGPT.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Students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are incentivized to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use AI chatbots as a shortcut tool for 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completing 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assignments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which has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undermin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ed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positive learning outcomes.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What is the Solution?</a:t>
            </a:r>
            <a:endParaRPr b="1"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AutoNum type="arabicPeriod"/>
            </a:pP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We need a tool that can organize assignments in more complex structures 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than existing cookie-cutter assignment builders.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06400" lvl="0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AutoNum type="arabicPeriod"/>
            </a:pP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We need AI models to be integrated as productive tools which “guide” 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students’</a:t>
            </a: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 learning rather than being a shortcut.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The Ultimate Goal</a:t>
            </a:r>
            <a:endParaRPr b="1"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Verdana"/>
              <a:buChar char="•"/>
            </a:pPr>
            <a:r>
              <a:rPr lang="en-US" sz="2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We hope that educators will have an easier time building assignments that are clear and organized, and that students can learn in a space that uses modern technology in ways that are productive and foster growth.</a:t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" name="Google Shape;41;p1"/>
          <p:cNvSpPr txBox="1"/>
          <p:nvPr/>
        </p:nvSpPr>
        <p:spPr>
          <a:xfrm>
            <a:off x="12292012" y="3463917"/>
            <a:ext cx="19544200" cy="15426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05529"/>
              </a:buClr>
              <a:buSzPts val="12500"/>
              <a:buFont typeface="Impact"/>
              <a:buNone/>
            </a:pPr>
            <a:r>
              <a:rPr lang="en-US" sz="12500">
                <a:solidFill>
                  <a:srgbClr val="E05529"/>
                </a:solidFill>
                <a:latin typeface="Impact"/>
                <a:ea typeface="Impact"/>
                <a:cs typeface="Impact"/>
                <a:sym typeface="Impact"/>
              </a:rPr>
              <a:t>BREAKING DOWN TASKS &amp; AI CHATBOTS FOR SCHOOLWORK</a:t>
            </a:r>
            <a:endParaRPr sz="12500">
              <a:solidFill>
                <a:srgbClr val="E0552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12256700" y="7126100"/>
            <a:ext cx="19544100" cy="5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90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lang="en-US" sz="6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New Learning Management System with Better Organization And Use of Modern AI Technologies</a:t>
            </a:r>
            <a:endParaRPr b="0" i="0" sz="66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3" name="Google Shape;43;p1"/>
          <p:cNvSpPr txBox="1"/>
          <p:nvPr/>
        </p:nvSpPr>
        <p:spPr>
          <a:xfrm>
            <a:off x="33934401" y="5503233"/>
            <a:ext cx="81588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</a:pPr>
            <a:r>
              <a:rPr lang="en-US" sz="4800">
                <a:solidFill>
                  <a:srgbClr val="FFFFFF"/>
                </a:solidFill>
              </a:rPr>
              <a:t>ACKNOWLEDGEMENTS</a:t>
            </a:r>
            <a:endParaRPr b="0" i="0" sz="4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"/>
          <p:cNvSpPr txBox="1"/>
          <p:nvPr/>
        </p:nvSpPr>
        <p:spPr>
          <a:xfrm>
            <a:off x="33966675" y="6422026"/>
            <a:ext cx="8126400" cy="12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	TEAM MEMBERS AND CONTACT INFO</a:t>
            </a:r>
            <a:endParaRPr sz="28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</a:rPr>
              <a:t>Oliver Zhou: Project Organizer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email: zhouo@oregonstate.edu</a:t>
            </a:r>
            <a:endParaRPr sz="28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Collin Kimball: Project Frontend Developer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email: kimbacol@oregonstate.edu</a:t>
            </a:r>
            <a:endParaRPr sz="28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Trent Matsumura: Project Backend Developer: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email: matsumut@oregonstate.edu</a:t>
            </a:r>
            <a:endParaRPr sz="28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Ethan Lu: Project AI Integration Developer: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email: luet@oregonstate.edu</a:t>
            </a:r>
            <a:endParaRPr sz="2800">
              <a:solidFill>
                <a:schemeClr val="dk1"/>
              </a:solidFill>
            </a:endParaRPr>
          </a:p>
          <a:p>
            <a:pPr indent="-457200" lvl="0" marL="457200" marR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Sai Meenakshisundaram: Project Documentor/Developer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email: meenkass@oregonstate.edu</a:t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	</a:t>
            </a:r>
            <a:endParaRPr sz="2800">
              <a:solidFill>
                <a:schemeClr val="dk1"/>
              </a:solidFill>
            </a:endParaRPr>
          </a:p>
          <a:p>
            <a:pPr indent="457200" lvl="0" marL="0" marR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PROJECT PARTNER</a:t>
            </a:r>
            <a:endParaRPr sz="28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Sanjai Tripathi: Project Idea/Mentor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work: Oregon State University, College of Business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title: Entrepreneurship &amp; Strategy Senior Instructor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45" name="Google Shape;45;p1"/>
          <p:cNvSpPr txBox="1"/>
          <p:nvPr/>
        </p:nvSpPr>
        <p:spPr>
          <a:xfrm>
            <a:off x="38032266" y="754123"/>
            <a:ext cx="3811058" cy="17906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Impact"/>
              <a:buNone/>
            </a:pPr>
            <a:r>
              <a:rPr lang="en-US" sz="54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CS.028</a:t>
            </a:r>
            <a:endParaRPr b="0" i="0" sz="54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46" name="Google Shape;46;p1" title="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08300" y="19246300"/>
            <a:ext cx="1873144" cy="2497525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"/>
          <p:cNvSpPr txBox="1"/>
          <p:nvPr/>
        </p:nvSpPr>
        <p:spPr>
          <a:xfrm>
            <a:off x="33762450" y="19521300"/>
            <a:ext cx="6704400" cy="119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ABOUT US</a:t>
            </a:r>
            <a:endParaRPr sz="2800">
              <a:solidFill>
                <a:schemeClr val="dk1"/>
              </a:solidFill>
            </a:endParaRPr>
          </a:p>
          <a:p>
            <a:pPr indent="-457200" lvl="0" marL="45720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Oliver Zhou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bio: Computer Systems major and enjoys working on cloud applications.</a:t>
            </a:r>
            <a:endParaRPr sz="28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Collin Kimball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bio: Experienced in  designing full-stack applications .</a:t>
            </a:r>
            <a:endParaRPr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Trent Matsumura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bio: Computer Science major who excels in developing backends and databses</a:t>
            </a:r>
            <a:endParaRPr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Ethan Lu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bio: Artificial Intellegience focus on CS, specializing in AI models</a:t>
            </a:r>
            <a:endParaRPr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>
                <a:solidFill>
                  <a:schemeClr val="dk1"/>
                </a:solidFill>
              </a:rPr>
              <a:t>Sai Meenakshisundaram:</a:t>
            </a:r>
            <a:br>
              <a:rPr lang="en-US" sz="2800">
                <a:solidFill>
                  <a:schemeClr val="dk1"/>
                </a:solidFill>
              </a:rPr>
            </a:br>
            <a:r>
              <a:rPr lang="en-US" sz="2800">
                <a:solidFill>
                  <a:schemeClr val="dk1"/>
                </a:solidFill>
              </a:rPr>
              <a:t>bio: CS major specializing in systems with experience working on web applications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</p:txBody>
      </p:sp>
      <p:pic>
        <p:nvPicPr>
          <p:cNvPr id="48" name="Google Shape;48;p1"/>
          <p:cNvPicPr preferRelativeResize="0"/>
          <p:nvPr/>
        </p:nvPicPr>
        <p:blipFill rotWithShape="1">
          <a:blip r:embed="rId4">
            <a:alphaModFix/>
          </a:blip>
          <a:srcRect b="9239" l="0" r="0" t="0"/>
          <a:stretch/>
        </p:blipFill>
        <p:spPr>
          <a:xfrm>
            <a:off x="40608300" y="26263625"/>
            <a:ext cx="1873149" cy="2550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08300" y="24088975"/>
            <a:ext cx="1873150" cy="23597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608300" y="21743825"/>
            <a:ext cx="1873150" cy="2345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608300" y="28793900"/>
            <a:ext cx="1873150" cy="2659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"/>
          <p:cNvPicPr preferRelativeResize="0"/>
          <p:nvPr/>
        </p:nvPicPr>
        <p:blipFill rotWithShape="1">
          <a:blip r:embed="rId8">
            <a:alphaModFix/>
          </a:blip>
          <a:srcRect b="13300" l="2184" r="2839" t="4136"/>
          <a:stretch/>
        </p:blipFill>
        <p:spPr>
          <a:xfrm>
            <a:off x="12145625" y="10853275"/>
            <a:ext cx="10220049" cy="54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248302" y="9784413"/>
            <a:ext cx="5924550" cy="783907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"/>
          <p:cNvSpPr txBox="1"/>
          <p:nvPr/>
        </p:nvSpPr>
        <p:spPr>
          <a:xfrm>
            <a:off x="12460439" y="16667192"/>
            <a:ext cx="9418200" cy="14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1" lang="en-US" sz="2800">
                <a:solidFill>
                  <a:schemeClr val="dk1"/>
                </a:solidFill>
              </a:rPr>
              <a:t>Figure 1: Splitting Assignments Into Multiple Tasks.</a:t>
            </a:r>
            <a:endParaRPr b="1" i="1"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i="1" lang="en-US" sz="2800">
                <a:solidFill>
                  <a:schemeClr val="dk1"/>
                </a:solidFill>
              </a:rPr>
              <a:t>Teachers can create assignments with subcategories which are smaller tasks or progress points students can work on.</a:t>
            </a:r>
            <a:endParaRPr i="1" sz="2800">
              <a:solidFill>
                <a:schemeClr val="dk1"/>
              </a:solidFill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22501477" y="17886255"/>
            <a:ext cx="9418200" cy="9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1" lang="en-US" sz="2800">
                <a:solidFill>
                  <a:schemeClr val="dk1"/>
                </a:solidFill>
              </a:rPr>
              <a:t>Figure 2: Getting Guided Assistance From Chatbots.</a:t>
            </a:r>
            <a:endParaRPr b="1" i="1"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i="1" lang="en-US" sz="2800">
                <a:solidFill>
                  <a:schemeClr val="dk1"/>
                </a:solidFill>
              </a:rPr>
              <a:t>Students get guided through their learning via AI Chatbot.</a:t>
            </a:r>
            <a:endParaRPr i="1" sz="2800">
              <a:solidFill>
                <a:schemeClr val="dk1"/>
              </a:solidFill>
            </a:endParaRPr>
          </a:p>
        </p:txBody>
      </p:sp>
      <p:pic>
        <p:nvPicPr>
          <p:cNvPr id="56" name="Google Shape;56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3833251" y="27734000"/>
            <a:ext cx="6704400" cy="4166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4978124" y="27822800"/>
            <a:ext cx="4166252" cy="416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search_poster_template-48x36">
  <a:themeElements>
    <a:clrScheme name="OSU COE">
      <a:dk1>
        <a:srgbClr val="000000"/>
      </a:dk1>
      <a:lt1>
        <a:srgbClr val="FFFFFF"/>
      </a:lt1>
      <a:dk2>
        <a:srgbClr val="D63F20"/>
      </a:dk2>
      <a:lt2>
        <a:srgbClr val="B1B2B1"/>
      </a:lt2>
      <a:accent1>
        <a:srgbClr val="7D7819"/>
      </a:accent1>
      <a:accent2>
        <a:srgbClr val="004760"/>
      </a:accent2>
      <a:accent3>
        <a:srgbClr val="EFB31D"/>
      </a:accent3>
      <a:accent4>
        <a:srgbClr val="002F32"/>
      </a:accent4>
      <a:accent5>
        <a:srgbClr val="00747E"/>
      </a:accent5>
      <a:accent6>
        <a:srgbClr val="777877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2017-04-19T21:01:26Z</dcterms:created>
  <dc:creator>Microsoft Office User</dc:creator>
</cp:coreProperties>
</file>